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6" r:id="rId4"/>
    <p:sldId id="260" r:id="rId5"/>
    <p:sldId id="258" r:id="rId6"/>
    <p:sldId id="259" r:id="rId7"/>
    <p:sldId id="263" r:id="rId8"/>
    <p:sldId id="261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7" autoAdjust="0"/>
    <p:restoredTop sz="94585" autoAdjust="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4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42B74-0EB0-4CB3-867E-A59C6CB57A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907D2-3A69-4150-B2D9-DE66D52AABEC}" type="datetime1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02BD7-D26C-4917-92CC-74348FF947B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2010/10/28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_________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nt15\Desktop\&#25480;&#26989;&#30740;\&#12459;&#12523;&#12479;.wmv" TargetMode="External"/><Relationship Id="rId1" Type="http://schemas.openxmlformats.org/officeDocument/2006/relationships/video" Target="file:///C:\Users\nt15\Desktop\&#25480;&#26989;&#30740;\&#31070;&#32076;&#34928;&#24369;.wm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470025"/>
          </a:xfrm>
        </p:spPr>
        <p:txBody>
          <a:bodyPr/>
          <a:lstStyle/>
          <a:p>
            <a:r>
              <a:rPr lang="ja-JP" altLang="en-US" dirty="0"/>
              <a:t>特別支援</a:t>
            </a:r>
            <a:r>
              <a:rPr lang="ja-JP" altLang="en-US" dirty="0" smtClean="0"/>
              <a:t>における外国語活動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47664" y="4844752"/>
            <a:ext cx="6400800" cy="1752600"/>
          </a:xfrm>
        </p:spPr>
        <p:txBody>
          <a:bodyPr/>
          <a:lstStyle/>
          <a:p>
            <a:pPr algn="r"/>
            <a:r>
              <a:rPr kumimoji="1" lang="ja-JP" altLang="en-US" dirty="0" smtClean="0"/>
              <a:t>中富良野町立中富良野小学校</a:t>
            </a:r>
            <a:endParaRPr kumimoji="1" lang="en-US" altLang="ja-JP" dirty="0" smtClean="0"/>
          </a:p>
          <a:p>
            <a:pPr algn="r"/>
            <a:r>
              <a:rPr lang="ja-JP" altLang="en-US" dirty="0" smtClean="0"/>
              <a:t>久保　稔</a:t>
            </a:r>
            <a:endParaRPr kumimoji="1" lang="ja-JP" altLang="en-US" dirty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67544" y="27089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dirty="0" smtClean="0">
                <a:latin typeface="+mj-lt"/>
                <a:ea typeface="+mj-ea"/>
                <a:cs typeface="+mj-cs"/>
              </a:rPr>
              <a:t>～児童の特性に応じた授業の実際～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ja-JP" altLang="en-US" dirty="0" smtClean="0"/>
              <a:t>例３）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△勝ち負けにこだわる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　↓　勝ち負けのないもの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“誰でもタッチリレー”　“</a:t>
            </a:r>
            <a:r>
              <a:rPr lang="en-US" altLang="ja-JP" dirty="0" smtClean="0"/>
              <a:t>What’s missing?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例４）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△目を合わせるのが苦手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△人と話をするのが苦手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　↓　シアターを取り入れつつ，自信をもてる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 </a:t>
            </a:r>
            <a:r>
              <a:rPr kumimoji="1" lang="ja-JP" altLang="en-US" dirty="0" err="1" smtClean="0"/>
              <a:t>ような</a:t>
            </a:r>
            <a:r>
              <a:rPr kumimoji="1" lang="ja-JP" altLang="en-US" dirty="0" smtClean="0"/>
              <a:t>活動を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“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BINGO</a:t>
            </a:r>
            <a:r>
              <a:rPr lang="ja-JP" altLang="en-US" dirty="0" smtClean="0"/>
              <a:t>”　“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Self-Introduction</a:t>
            </a:r>
            <a:r>
              <a:rPr lang="ja-JP" altLang="en-US" dirty="0" smtClean="0"/>
              <a:t>”</a:t>
            </a:r>
            <a:endParaRPr lang="en-US" altLang="ja-JP" dirty="0" smtClean="0"/>
          </a:p>
        </p:txBody>
      </p:sp>
      <p:graphicFrame>
        <p:nvGraphicFramePr>
          <p:cNvPr id="4" name="オブジェクト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96136" y="2636912"/>
          <a:ext cx="2688610" cy="2016224"/>
        </p:xfrm>
        <a:graphic>
          <a:graphicData uri="http://schemas.openxmlformats.org/presentationml/2006/ole">
            <p:oleObj spid="_x0000_s2050" name="プレゼンテーション" r:id="rId3" imgW="4570610" imgH="3427643" progId="PowerPoint.Show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授業の様子</a:t>
            </a:r>
            <a:endParaRPr kumimoji="1" lang="ja-JP" altLang="en-US" sz="4000" dirty="0"/>
          </a:p>
        </p:txBody>
      </p:sp>
      <p:pic>
        <p:nvPicPr>
          <p:cNvPr id="5" name="神経衰弱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97288" y="3468960"/>
            <a:ext cx="4267200" cy="3200400"/>
          </a:xfrm>
          <a:prstGeom prst="rect">
            <a:avLst/>
          </a:prstGeom>
        </p:spPr>
      </p:pic>
      <p:pic>
        <p:nvPicPr>
          <p:cNvPr id="7" name="カルタ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179512" y="1340768"/>
            <a:ext cx="4267200" cy="3200400"/>
          </a:xfrm>
          <a:prstGeom prst="rect">
            <a:avLst/>
          </a:prstGeom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4716016" y="2636912"/>
            <a:ext cx="42484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神経衰弱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331912" y="4805536"/>
            <a:ext cx="424847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カルタ取り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成果と今後の課題について</a:t>
            </a:r>
            <a:endParaRPr kumimoji="1" lang="ja-JP" altLang="en-US" sz="4000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kumimoji="1" lang="ja-JP" altLang="en-US" dirty="0" smtClean="0"/>
              <a:t>○歌やチャンツに合わせて行う活動が，子どもたちの実態に合っていた。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○ＩＣＴを用いることで，興味や関心を高めることができ，意欲的に活動する姿が見られた。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◇個々の良さを生かした活動の構成。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◇個別の目標と外国語活動の関連性。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◇より効果的なＩＣＴの活用方法の習得。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◇ＳＳＴと外国語活動の関連性の強化。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800" dirty="0" smtClean="0"/>
              <a:t>特別支援学級で外国語活動を行う意図</a:t>
            </a:r>
            <a:endParaRPr kumimoji="1" lang="ja-JP" altLang="en-US" sz="38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kumimoji="1" lang="ja-JP" altLang="en-US" sz="3600" dirty="0" smtClean="0">
                <a:solidFill>
                  <a:srgbClr val="FFFF00"/>
                </a:solidFill>
              </a:rPr>
              <a:t>○楽しい活動が多い。</a:t>
            </a:r>
            <a:endParaRPr kumimoji="1" lang="en-US" altLang="ja-JP" sz="36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ja-JP" altLang="en-US" sz="3600" dirty="0" smtClean="0"/>
              <a:t>→意欲を高める・興味や関心が狭い</a:t>
            </a: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>
                <a:solidFill>
                  <a:srgbClr val="FFFF00"/>
                </a:solidFill>
              </a:rPr>
              <a:t>○体を動かす活動が多い。</a:t>
            </a:r>
            <a:endParaRPr lang="en-US" altLang="ja-JP" sz="36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kumimoji="1" lang="ja-JP" altLang="en-US" sz="3600" dirty="0" smtClean="0"/>
              <a:t>→粗大運動や</a:t>
            </a:r>
            <a:r>
              <a:rPr lang="ja-JP" altLang="en-US" sz="3600" dirty="0" smtClean="0"/>
              <a:t>協応</a:t>
            </a:r>
            <a:r>
              <a:rPr kumimoji="1" lang="ja-JP" altLang="en-US" sz="3600" dirty="0" smtClean="0"/>
              <a:t>運動などが苦手</a:t>
            </a:r>
            <a:endParaRPr kumimoji="1" lang="en-US" altLang="ja-JP" sz="3600" dirty="0" smtClean="0"/>
          </a:p>
          <a:p>
            <a:pPr>
              <a:buNone/>
            </a:pPr>
            <a:r>
              <a:rPr kumimoji="1" lang="ja-JP" altLang="en-US" sz="3600" dirty="0" smtClean="0">
                <a:solidFill>
                  <a:srgbClr val="FFFF00"/>
                </a:solidFill>
              </a:rPr>
              <a:t>○視覚に訴える教材が多い。</a:t>
            </a:r>
            <a:endParaRPr kumimoji="1" lang="en-US" altLang="ja-JP" sz="36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ja-JP" altLang="en-US" sz="3600" dirty="0" smtClean="0"/>
              <a:t>→視覚優位・耳からの情報が入りにくい</a:t>
            </a: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>
                <a:solidFill>
                  <a:srgbClr val="FFFF00"/>
                </a:solidFill>
              </a:rPr>
              <a:t>○コミュニケーション活動が多い。</a:t>
            </a:r>
            <a:endParaRPr lang="en-US" altLang="ja-JP" sz="36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ja-JP" altLang="en-US" sz="3600" dirty="0" smtClean="0"/>
              <a:t>→表情から気持ちを読み取るのが苦手</a:t>
            </a:r>
            <a:endParaRPr lang="en-US" altLang="ja-JP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4000" dirty="0" smtClean="0"/>
              <a:t>新学習指導要領での位置付け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384176"/>
            <a:ext cx="8640960" cy="2188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600" dirty="0" smtClean="0">
                <a:solidFill>
                  <a:srgbClr val="FF0000"/>
                </a:solidFill>
              </a:rPr>
              <a:t>特別支援教育小学部・中学部指導要領　第４章　外国語活動</a:t>
            </a:r>
            <a:endParaRPr lang="en-US" altLang="ja-JP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ja-JP" altLang="en-US" sz="2400" dirty="0" smtClean="0"/>
              <a:t>１．児童の障害の状況に応じて，</a:t>
            </a:r>
            <a:r>
              <a:rPr lang="ja-JP" altLang="en-US" sz="2400" dirty="0" smtClean="0">
                <a:solidFill>
                  <a:srgbClr val="FFFF00"/>
                </a:solidFill>
              </a:rPr>
              <a:t>指導内容を適切に精選</a:t>
            </a:r>
            <a:r>
              <a:rPr lang="ja-JP" altLang="en-US" sz="2400" dirty="0" smtClean="0"/>
              <a:t>するとともに，その</a:t>
            </a:r>
            <a:r>
              <a:rPr lang="ja-JP" altLang="en-US" sz="2400" dirty="0" smtClean="0">
                <a:solidFill>
                  <a:srgbClr val="FFFF00"/>
                </a:solidFill>
              </a:rPr>
              <a:t>重点の置き方</a:t>
            </a:r>
            <a:r>
              <a:rPr lang="ja-JP" altLang="en-US" sz="2400" dirty="0" smtClean="0"/>
              <a:t>等を工夫する。</a:t>
            </a:r>
            <a:endParaRPr lang="en-US" altLang="ja-JP" sz="2400" dirty="0" smtClean="0"/>
          </a:p>
          <a:p>
            <a:pPr>
              <a:buNone/>
            </a:pPr>
            <a:r>
              <a:rPr kumimoji="1" lang="ja-JP" altLang="en-US" sz="2400" dirty="0" smtClean="0"/>
              <a:t>２．指導に当たっては，</a:t>
            </a:r>
            <a:r>
              <a:rPr kumimoji="1" lang="ja-JP" altLang="en-US" sz="2400" dirty="0" smtClean="0">
                <a:solidFill>
                  <a:srgbClr val="FFFF00"/>
                </a:solidFill>
              </a:rPr>
              <a:t>自立活動</a:t>
            </a:r>
            <a:r>
              <a:rPr kumimoji="1" lang="ja-JP" altLang="en-US" sz="2400" dirty="0" smtClean="0"/>
              <a:t>における指導との密接な関連を保ち，学習効果を一層高めるようにすること。</a:t>
            </a:r>
            <a:endParaRPr kumimoji="1" lang="en-US" altLang="ja-JP" sz="2400" dirty="0" smtClean="0"/>
          </a:p>
          <a:p>
            <a:pPr>
              <a:buNone/>
            </a:pPr>
            <a:endParaRPr kumimoji="1" lang="ja-JP" altLang="en-US" sz="2400" dirty="0"/>
          </a:p>
        </p:txBody>
      </p:sp>
      <p:sp>
        <p:nvSpPr>
          <p:cNvPr id="4" name="ストライプ矢印 3"/>
          <p:cNvSpPr/>
          <p:nvPr/>
        </p:nvSpPr>
        <p:spPr>
          <a:xfrm rot="5400000">
            <a:off x="4247964" y="3429000"/>
            <a:ext cx="648072" cy="1080120"/>
          </a:xfrm>
          <a:prstGeom prst="stripedRightArrow">
            <a:avLst/>
          </a:prstGeom>
          <a:ln w="127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>
          <a:xfrm>
            <a:off x="251520" y="4509120"/>
            <a:ext cx="864096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sz="2800" dirty="0" smtClean="0"/>
              <a:t>一人ひとりの障害の状態等に応じて</a:t>
            </a:r>
            <a:r>
              <a:rPr lang="ja-JP" altLang="en-US" sz="2800" dirty="0" smtClean="0">
                <a:solidFill>
                  <a:srgbClr val="FFFF00"/>
                </a:solidFill>
              </a:rPr>
              <a:t>ＩＣＴを適切に活用</a:t>
            </a:r>
            <a:r>
              <a:rPr lang="ja-JP" altLang="en-US" sz="2800" dirty="0" smtClean="0"/>
              <a:t>し</a:t>
            </a:r>
            <a:endParaRPr lang="en-US" altLang="ja-JP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sz="2800" dirty="0" smtClean="0"/>
              <a:t>ながら，効果的に支援することが求められている。</a:t>
            </a:r>
            <a:endParaRPr lang="en-US" altLang="ja-JP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altLang="ja-JP" sz="2800" dirty="0" smtClean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251520" y="5777880"/>
            <a:ext cx="8640960" cy="747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sz="3200" dirty="0" smtClean="0"/>
              <a:t>中山晃先生（愛媛大学）との共同研究</a:t>
            </a:r>
            <a:endParaRPr lang="en-US" altLang="ja-JP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外国語活動</a:t>
            </a:r>
            <a:r>
              <a:rPr lang="ja-JP" altLang="en-US" sz="4000" dirty="0" smtClean="0"/>
              <a:t>で</a:t>
            </a:r>
            <a:r>
              <a:rPr kumimoji="1" lang="ja-JP" altLang="en-US" sz="4000" dirty="0" smtClean="0"/>
              <a:t>のねらい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r>
              <a:rPr kumimoji="1" lang="ja-JP" altLang="en-US" sz="4000" dirty="0" smtClean="0"/>
              <a:t>◎情緒の安定や解放</a:t>
            </a:r>
            <a:r>
              <a:rPr kumimoji="1" lang="ja-JP" altLang="en-US" sz="2400" dirty="0" smtClean="0"/>
              <a:t>（心理的な安定）</a:t>
            </a:r>
            <a:endParaRPr kumimoji="1" lang="en-US" altLang="ja-JP" sz="2400" dirty="0" smtClean="0"/>
          </a:p>
          <a:p>
            <a:pPr>
              <a:buNone/>
            </a:pPr>
            <a:r>
              <a:rPr lang="ja-JP" altLang="en-US" sz="4000" dirty="0" smtClean="0"/>
              <a:t>◎対人関係能力の育成</a:t>
            </a:r>
            <a:r>
              <a:rPr lang="ja-JP" altLang="en-US" sz="2400" dirty="0" smtClean="0"/>
              <a:t>（人間関係の形成）</a:t>
            </a:r>
            <a:endParaRPr lang="en-US" altLang="ja-JP" sz="2400" dirty="0" smtClean="0"/>
          </a:p>
          <a:p>
            <a:pPr>
              <a:buNone/>
            </a:pPr>
            <a:r>
              <a:rPr kumimoji="1" lang="ja-JP" altLang="en-US" sz="4000" dirty="0" smtClean="0"/>
              <a:t>◎ＳＳＴ</a:t>
            </a:r>
            <a:r>
              <a:rPr kumimoji="1" lang="ja-JP" altLang="en-US" dirty="0" smtClean="0"/>
              <a:t>（ソーシャルスキルトレーニング）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sz="2400" dirty="0" smtClean="0"/>
              <a:t>　　</a:t>
            </a:r>
            <a:r>
              <a:rPr lang="ja-JP" altLang="en-US" sz="2400" dirty="0" smtClean="0"/>
              <a:t>（コミュニケーション）</a:t>
            </a:r>
            <a:endParaRPr kumimoji="1" lang="en-US" altLang="ja-JP" sz="2400" dirty="0" smtClean="0"/>
          </a:p>
          <a:p>
            <a:pPr>
              <a:buNone/>
            </a:pPr>
            <a:r>
              <a:rPr lang="ja-JP" altLang="en-US" sz="4000" dirty="0" smtClean="0"/>
              <a:t>◎感情コントロール</a:t>
            </a:r>
            <a:r>
              <a:rPr lang="ja-JP" altLang="en-US" sz="2400" dirty="0" smtClean="0"/>
              <a:t>（心理的な安定）</a:t>
            </a:r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外国語活動に必要な要素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r>
              <a:rPr lang="ja-JP" altLang="en-US" sz="4400" dirty="0" smtClean="0"/>
              <a:t>１．</a:t>
            </a:r>
            <a:r>
              <a:rPr kumimoji="1" lang="ja-JP" altLang="en-US" sz="4400" dirty="0" smtClean="0"/>
              <a:t>児童の実態把握</a:t>
            </a:r>
            <a:endParaRPr kumimoji="1" lang="en-US" altLang="ja-JP" sz="4400" dirty="0" smtClean="0"/>
          </a:p>
          <a:p>
            <a:pPr>
              <a:buNone/>
            </a:pPr>
            <a:r>
              <a:rPr lang="ja-JP" altLang="en-US" sz="4400" dirty="0" smtClean="0"/>
              <a:t>２．興味を引く教材</a:t>
            </a:r>
            <a:endParaRPr lang="en-US" altLang="ja-JP" sz="4400" dirty="0" smtClean="0"/>
          </a:p>
          <a:p>
            <a:pPr>
              <a:buNone/>
            </a:pPr>
            <a:r>
              <a:rPr lang="ja-JP" altLang="en-US" sz="4400" dirty="0" smtClean="0"/>
              <a:t>３．ＩＣＴ機器の活用</a:t>
            </a:r>
            <a:endParaRPr lang="en-US" altLang="ja-JP" sz="4400" dirty="0" smtClean="0"/>
          </a:p>
          <a:p>
            <a:pPr>
              <a:buNone/>
            </a:pPr>
            <a:r>
              <a:rPr lang="ja-JP" altLang="en-US" sz="4400" dirty="0" smtClean="0"/>
              <a:t>４．日常の指導事項の整理</a:t>
            </a:r>
            <a:endParaRPr lang="en-US" altLang="ja-JP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kumimoji="1" lang="ja-JP" altLang="en-US" sz="4000" dirty="0" smtClean="0"/>
              <a:t>１．児童の実態の把握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79909"/>
            <a:ext cx="8229600" cy="4929411"/>
          </a:xfrm>
        </p:spPr>
        <p:txBody>
          <a:bodyPr/>
          <a:lstStyle/>
          <a:p>
            <a:pPr>
              <a:buNone/>
            </a:pPr>
            <a:r>
              <a:rPr kumimoji="1" lang="ja-JP" altLang="en-US" dirty="0" smtClean="0"/>
              <a:t>○得意なこと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・体を動かすこと　　・英語が好きなこと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・ゲームが好きなこと　　・物を作ること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・興味のあることには集中できること</a:t>
            </a:r>
            <a:endParaRPr lang="en-US" altLang="ja-JP" dirty="0"/>
          </a:p>
          <a:p>
            <a:pPr>
              <a:buNone/>
            </a:pPr>
            <a:r>
              <a:rPr kumimoji="1" lang="ja-JP" altLang="en-US" dirty="0" smtClean="0"/>
              <a:t>○不得意なこと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・言葉で表現すること　　・興味が狭いこと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・人前では極度に緊張してしまうこと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・集中力が短いこと　　・話を聞くこと</a:t>
            </a: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２．興味を引く教材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ja-JP" altLang="en-US" sz="3600" dirty="0" smtClean="0"/>
              <a:t>◇ＮＨＫの教育番組　　</a:t>
            </a:r>
            <a:endParaRPr lang="en-US" altLang="ja-JP" sz="3600" dirty="0" smtClean="0"/>
          </a:p>
          <a:p>
            <a:pPr>
              <a:buNone/>
            </a:pPr>
            <a:r>
              <a:rPr kumimoji="1" lang="ja-JP" altLang="en-US" sz="3600" dirty="0" smtClean="0"/>
              <a:t>◇英語に関するＤＶＤ　　◇アニメ</a:t>
            </a:r>
            <a:endParaRPr kumimoji="1"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◇トランプ　　</a:t>
            </a:r>
            <a:r>
              <a:rPr kumimoji="1" lang="ja-JP" altLang="en-US" sz="3600" dirty="0" smtClean="0"/>
              <a:t>◇双六</a:t>
            </a:r>
            <a:r>
              <a:rPr lang="ja-JP" altLang="en-US" sz="3600" dirty="0" smtClean="0"/>
              <a:t>　　◇カルタ　</a:t>
            </a: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◇粘土　　◇ドミノ　　◇パズル</a:t>
            </a: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◇絵を描く　　◇楽器　　</a:t>
            </a:r>
            <a:endParaRPr lang="en-US" altLang="ja-JP" sz="3600" dirty="0" smtClean="0"/>
          </a:p>
          <a:p>
            <a:pPr>
              <a:buNone/>
            </a:pPr>
            <a:r>
              <a:rPr lang="ja-JP" altLang="en-US" sz="3600" dirty="0" smtClean="0"/>
              <a:t>◇サッカー　　◇野球</a:t>
            </a:r>
            <a:endParaRPr lang="en-US" altLang="ja-JP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sz="4000" dirty="0" smtClean="0"/>
              <a:t>３</a:t>
            </a:r>
            <a:r>
              <a:rPr kumimoji="1" lang="ja-JP" altLang="en-US" sz="4000" dirty="0" smtClean="0"/>
              <a:t>．ＩＣＴ機器の活用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40160"/>
            <a:ext cx="8229600" cy="1828800"/>
          </a:xfrm>
        </p:spPr>
        <p:txBody>
          <a:bodyPr/>
          <a:lstStyle/>
          <a:p>
            <a:pPr>
              <a:buNone/>
            </a:pPr>
            <a:r>
              <a:rPr kumimoji="1" lang="ja-JP" altLang="en-US" dirty="0" smtClean="0"/>
              <a:t>○パソコンや大型テレビを用いて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・</a:t>
            </a:r>
            <a:r>
              <a:rPr kumimoji="1" lang="en-US" altLang="ja-JP" dirty="0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ja-JP" altLang="en-US" dirty="0" smtClean="0"/>
              <a:t>　　・</a:t>
            </a:r>
            <a:r>
              <a:rPr kumimoji="1" lang="ja-JP" altLang="en-US" dirty="0" smtClean="0"/>
              <a:t>フラッシュ教材</a:t>
            </a:r>
            <a:r>
              <a:rPr lang="ja-JP" altLang="en-US" dirty="0" smtClean="0"/>
              <a:t>　　・読み聞かせ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・</a:t>
            </a:r>
            <a:r>
              <a:rPr kumimoji="1" lang="ja-JP" altLang="en-US" dirty="0" smtClean="0"/>
              <a:t>ＮＨＫの教育テレビのサイト（クイズ）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32941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４．日常の指導事項の整理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>
          <a:xfrm>
            <a:off x="463444" y="450912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・リズム遊び　　・歌　　・読み聞かせ　　・動作化</a:t>
            </a:r>
            <a:endParaRPr lang="en-US" altLang="ja-JP" sz="320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・シアター　　・運動　　・休み時間の遊び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ja-JP" sz="3200" dirty="0" smtClean="0"/>
              <a:t>※</a:t>
            </a:r>
            <a:r>
              <a:rPr lang="ja-JP" altLang="en-US" sz="3200" dirty="0" smtClean="0"/>
              <a:t>日常の指導事項と効果的に結び付ける。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kumimoji="1" lang="ja-JP" altLang="en-US" dirty="0" smtClean="0"/>
              <a:t>例１）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○絵を描くのが好き　△想像するのが苦手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　↓　想像しなくても楽しく描ける活動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“</a:t>
            </a:r>
            <a:r>
              <a:rPr kumimoji="1" lang="en-US" altLang="ja-JP" dirty="0" smtClean="0">
                <a:latin typeface="Times New Roman" pitchFamily="18" charset="0"/>
                <a:cs typeface="Times New Roman" pitchFamily="18" charset="0"/>
              </a:rPr>
              <a:t>Draw a Monster</a:t>
            </a:r>
            <a:r>
              <a:rPr kumimoji="1" lang="ja-JP" altLang="en-US" dirty="0" smtClean="0"/>
              <a:t>”</a:t>
            </a:r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例２）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△興味が狭い　△興味のない活動はしない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　　　↓　興味があることを用いつつ，様々な活　　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 動を取り入れる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“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Touch the base</a:t>
            </a:r>
            <a:r>
              <a:rPr lang="ja-JP" altLang="en-US" dirty="0" smtClean="0"/>
              <a:t>”　“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Concentration</a:t>
            </a:r>
            <a:r>
              <a:rPr lang="ja-JP" altLang="en-US" dirty="0" smtClean="0"/>
              <a:t>”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kumimoji="1" lang="ja-JP" altLang="en-US" sz="4000" dirty="0" smtClean="0"/>
              <a:t>外国語活活動の</a:t>
            </a:r>
            <a:r>
              <a:rPr lang="ja-JP" altLang="en-US" sz="4000" dirty="0" smtClean="0"/>
              <a:t>実践例</a:t>
            </a:r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</TotalTime>
  <Words>383</Words>
  <Application>Microsoft Office PowerPoint</Application>
  <PresentationFormat>画面に合わせる (4:3)</PresentationFormat>
  <Paragraphs>90</Paragraphs>
  <Slides>12</Slides>
  <Notes>1</Notes>
  <HiddenSlides>0</HiddenSlides>
  <MMClips>2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Office テーマ</vt:lpstr>
      <vt:lpstr>プレゼンテーション</vt:lpstr>
      <vt:lpstr>特別支援における外国語活動</vt:lpstr>
      <vt:lpstr>特別支援学級で外国語活動を行う意図</vt:lpstr>
      <vt:lpstr>新学習指導要領での位置付け</vt:lpstr>
      <vt:lpstr>外国語活動でのねらい</vt:lpstr>
      <vt:lpstr>外国語活動に必要な要素</vt:lpstr>
      <vt:lpstr>１．児童の実態の把握</vt:lpstr>
      <vt:lpstr>２．興味を引く教材</vt:lpstr>
      <vt:lpstr>３．ＩＣＴ機器の活用</vt:lpstr>
      <vt:lpstr>外国語活活動の実践例</vt:lpstr>
      <vt:lpstr>スライド 10</vt:lpstr>
      <vt:lpstr>授業の様子</vt:lpstr>
      <vt:lpstr>成果と今後の課題について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特別支援における外国語活動</dc:title>
  <dc:creator>nt15</dc:creator>
  <cp:lastModifiedBy>nt15</cp:lastModifiedBy>
  <cp:revision>38</cp:revision>
  <dcterms:created xsi:type="dcterms:W3CDTF">2010-10-08T07:16:45Z</dcterms:created>
  <dcterms:modified xsi:type="dcterms:W3CDTF">2010-10-28T10:37:37Z</dcterms:modified>
</cp:coreProperties>
</file>