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60" r:id="rId3"/>
    <p:sldId id="268" r:id="rId4"/>
    <p:sldId id="256" r:id="rId5"/>
    <p:sldId id="257" r:id="rId6"/>
    <p:sldId id="259" r:id="rId7"/>
    <p:sldId id="262" r:id="rId8"/>
    <p:sldId id="261" r:id="rId9"/>
    <p:sldId id="269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9144000" cy="6858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585" autoAdjust="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43C11-5FD6-48B8-915C-FF4404DEDB0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41EC2-E29B-4E0F-8D5C-A95E8C63221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41EC2-E29B-4E0F-8D5C-A95E8C63221B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6" name="ヘッダー プレースホルダ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2011/1/22</a:t>
            </a:r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066130"/>
          </a:xfrm>
        </p:spPr>
        <p:txBody>
          <a:bodyPr>
            <a:normAutofit/>
          </a:bodyPr>
          <a:lstStyle/>
          <a:p>
            <a:r>
              <a:rPr kumimoji="1" lang="en-US" altLang="ja-JP" sz="6000" dirty="0" smtClean="0">
                <a:solidFill>
                  <a:srgbClr val="FFFF00"/>
                </a:solidFill>
              </a:rPr>
              <a:t>ICT</a:t>
            </a:r>
            <a:r>
              <a:rPr kumimoji="1" lang="ja-JP" altLang="en-US" sz="6000" dirty="0" smtClean="0">
                <a:solidFill>
                  <a:srgbClr val="FFFF00"/>
                </a:solidFill>
              </a:rPr>
              <a:t>の手作り教材体験</a:t>
            </a:r>
            <a:endParaRPr kumimoji="1" lang="ja-JP" altLang="en-US" sz="6000" dirty="0">
              <a:solidFill>
                <a:srgbClr val="FFFF00"/>
              </a:solidFill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806896" y="4941168"/>
            <a:ext cx="8229600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中富良野町立中富良野小学校　　久保　稔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　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画像の貼り付け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円/楕円 6"/>
          <p:cNvSpPr/>
          <p:nvPr/>
        </p:nvSpPr>
        <p:spPr>
          <a:xfrm>
            <a:off x="539552" y="1484784"/>
            <a:ext cx="1152128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1043608" y="3429000"/>
            <a:ext cx="288032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挿入⇒図</a:t>
            </a:r>
            <a:endParaRPr kumimoji="1" lang="ja-JP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rot="16200000" flipV="1">
            <a:off x="1104815" y="2647713"/>
            <a:ext cx="1008112" cy="5544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54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dirty="0" smtClean="0">
                <a:latin typeface="+mj-lt"/>
                <a:ea typeface="+mj-ea"/>
                <a:cs typeface="+mj-cs"/>
              </a:rPr>
              <a:t>②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画面のアニメーション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1475656" y="1412776"/>
            <a:ext cx="1152128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2780928"/>
            <a:ext cx="3744416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アニメーション</a:t>
            </a:r>
            <a:endParaRPr kumimoji="1" lang="ja-JP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rot="10800000">
            <a:off x="2483768" y="2276872"/>
            <a:ext cx="720080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dirty="0" smtClean="0">
                <a:latin typeface="+mj-lt"/>
                <a:ea typeface="+mj-ea"/>
                <a:cs typeface="+mj-cs"/>
              </a:rPr>
              <a:t>③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画像・文字の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アニメーション（設定）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円/楕円 5"/>
          <p:cNvSpPr/>
          <p:nvPr/>
        </p:nvSpPr>
        <p:spPr>
          <a:xfrm>
            <a:off x="5508104" y="2132856"/>
            <a:ext cx="2520280" cy="21602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2411760" y="5517232"/>
            <a:ext cx="6264696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アニメーション⇒効果の設定</a:t>
            </a:r>
            <a:endParaRPr kumimoji="1" lang="en-US" altLang="ja-JP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⇒アニメーションを選択する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rot="5400000" flipH="1" flipV="1">
            <a:off x="5976156" y="4617132"/>
            <a:ext cx="792088" cy="43204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noProof="0" dirty="0" smtClean="0">
                <a:latin typeface="+mj-lt"/>
                <a:ea typeface="+mj-ea"/>
                <a:cs typeface="+mj-cs"/>
              </a:rPr>
              <a:t>④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画像・文字の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アニメーション（効果）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54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円/楕円 5"/>
          <p:cNvSpPr/>
          <p:nvPr/>
        </p:nvSpPr>
        <p:spPr>
          <a:xfrm>
            <a:off x="6948264" y="2780928"/>
            <a:ext cx="1872208" cy="151216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683568" y="1052736"/>
            <a:ext cx="7416824" cy="15420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アニメーション⇒効果の設定</a:t>
            </a:r>
            <a:endParaRPr kumimoji="1" lang="en-US" altLang="ja-JP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⇒画像をクリック</a:t>
            </a:r>
            <a:r>
              <a:rPr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⇒開始・速さの選択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6012160" y="2564904"/>
            <a:ext cx="1008112" cy="43204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dirty="0" smtClean="0">
                <a:latin typeface="+mj-lt"/>
                <a:ea typeface="+mj-ea"/>
                <a:cs typeface="+mj-cs"/>
              </a:rPr>
              <a:t>⑤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アニメーションの確認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54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円/楕円 6"/>
          <p:cNvSpPr/>
          <p:nvPr/>
        </p:nvSpPr>
        <p:spPr>
          <a:xfrm>
            <a:off x="6876256" y="5157192"/>
            <a:ext cx="1872208" cy="151216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539552" y="3140968"/>
            <a:ext cx="741682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アニメーション⇒効果の設定⇒再生</a:t>
            </a:r>
            <a:endParaRPr kumimoji="1" lang="en-US" altLang="ja-JP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 rot="16200000" flipH="1">
            <a:off x="6372200" y="4293096"/>
            <a:ext cx="792088" cy="7920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636912"/>
            <a:ext cx="8229600" cy="1143000"/>
          </a:xfrm>
        </p:spPr>
        <p:txBody>
          <a:bodyPr>
            <a:normAutofit/>
          </a:bodyPr>
          <a:lstStyle/>
          <a:p>
            <a:r>
              <a:rPr kumimoji="1" lang="ja-JP" altLang="en-US" sz="5400" dirty="0" smtClean="0">
                <a:solidFill>
                  <a:srgbClr val="FFFF00"/>
                </a:solidFill>
              </a:rPr>
              <a:t>１．デジタル読み聞かせ</a:t>
            </a:r>
            <a:endParaRPr kumimoji="1" lang="ja-JP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/>
          <a:lstStyle/>
          <a:p>
            <a:pPr>
              <a:buNone/>
            </a:pPr>
            <a:r>
              <a:rPr lang="ja-JP" altLang="en-US" dirty="0" smtClean="0"/>
              <a:t>○児童の特性</a:t>
            </a:r>
            <a:endParaRPr lang="en-US" altLang="ja-JP" dirty="0" smtClean="0"/>
          </a:p>
          <a:p>
            <a:pPr>
              <a:buNone/>
            </a:pPr>
            <a:r>
              <a:rPr kumimoji="1" lang="ja-JP" altLang="en-US" sz="2800" dirty="0" smtClean="0"/>
              <a:t>・視聴覚機器を用いると、意欲的に学習に取り組める。</a:t>
            </a:r>
            <a:endParaRPr kumimoji="1"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・学習場面によっては、集中が続かなくなる。</a:t>
            </a:r>
            <a:endParaRPr lang="en-US" altLang="ja-JP" sz="2800" dirty="0" smtClean="0"/>
          </a:p>
          <a:p>
            <a:pPr>
              <a:buNone/>
            </a:pPr>
            <a:endParaRPr kumimoji="1" lang="en-US" altLang="ja-JP" sz="2000" dirty="0" smtClean="0"/>
          </a:p>
          <a:p>
            <a:pPr>
              <a:buNone/>
            </a:pPr>
            <a:r>
              <a:rPr kumimoji="1" lang="ja-JP" altLang="en-US" dirty="0" smtClean="0"/>
              <a:t>◇ねらい</a:t>
            </a:r>
            <a:endParaRPr kumimoji="1" lang="en-US" altLang="ja-JP" dirty="0" smtClean="0"/>
          </a:p>
          <a:p>
            <a:pPr>
              <a:buNone/>
            </a:pPr>
            <a:r>
              <a:rPr lang="ja-JP" altLang="en-US" sz="2800" dirty="0" smtClean="0"/>
              <a:t>・楽しい活動を通して、本への興味を高める</a:t>
            </a:r>
            <a:endParaRPr lang="en-US" altLang="ja-JP" sz="2800" dirty="0" smtClean="0"/>
          </a:p>
          <a:p>
            <a:pPr>
              <a:buNone/>
            </a:pPr>
            <a:r>
              <a:rPr kumimoji="1" lang="ja-JP" altLang="en-US" sz="2800" dirty="0" smtClean="0"/>
              <a:t>・英語活動を行う雰囲気作り＆ウォームアップ</a:t>
            </a:r>
            <a:endParaRPr kumimoji="1"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・集中力の持続や強化　　・学習への意欲付け</a:t>
            </a:r>
            <a:endParaRPr lang="en-US" altLang="ja-JP" sz="2800" dirty="0" smtClean="0"/>
          </a:p>
          <a:p>
            <a:pPr>
              <a:buNone/>
            </a:pPr>
            <a:endParaRPr kumimoji="1" lang="en-US" altLang="ja-JP" sz="2000" dirty="0" smtClean="0"/>
          </a:p>
          <a:p>
            <a:pPr>
              <a:buNone/>
            </a:pPr>
            <a:r>
              <a:rPr lang="ja-JP" altLang="en-US" dirty="0" smtClean="0"/>
              <a:t>☆発展</a:t>
            </a:r>
            <a:endParaRPr lang="en-US" altLang="ja-JP" dirty="0" smtClean="0"/>
          </a:p>
          <a:p>
            <a:pPr>
              <a:buNone/>
            </a:pPr>
            <a:r>
              <a:rPr kumimoji="1" lang="ja-JP" altLang="en-US" sz="2800" dirty="0" smtClean="0"/>
              <a:t>・短期記憶の強化・・・登場人物やあらすじの確認</a:t>
            </a:r>
            <a:endParaRPr kumimoji="1"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・内容チェック・・・○</a:t>
            </a:r>
            <a:r>
              <a:rPr lang="en-US" altLang="ja-JP" sz="2800" dirty="0" smtClean="0"/>
              <a:t>×</a:t>
            </a:r>
            <a:r>
              <a:rPr lang="ja-JP" altLang="en-US" sz="2800" dirty="0" smtClean="0"/>
              <a:t>クイズ、ダウトゲーム</a:t>
            </a:r>
            <a:endParaRPr kumimoji="1" lang="ja-JP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30783"/>
            <a:ext cx="7772400" cy="893961"/>
          </a:xfrm>
        </p:spPr>
        <p:txBody>
          <a:bodyPr/>
          <a:lstStyle/>
          <a:p>
            <a:r>
              <a:rPr lang="ja-JP" altLang="en-US" dirty="0" smtClean="0"/>
              <a:t>①　スキャン</a:t>
            </a:r>
            <a:endParaRPr kumimoji="1" lang="ja-JP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709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円/楕円 4"/>
          <p:cNvSpPr/>
          <p:nvPr/>
        </p:nvSpPr>
        <p:spPr>
          <a:xfrm>
            <a:off x="539552" y="3429000"/>
            <a:ext cx="1152128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dirty="0" smtClean="0">
                <a:latin typeface="+mj-lt"/>
                <a:ea typeface="+mj-ea"/>
                <a:cs typeface="+mj-cs"/>
              </a:rPr>
              <a:t>②　</a:t>
            </a:r>
            <a:r>
              <a:rPr lang="ja-JP" altLang="en-US" sz="4400" dirty="0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回転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と</a:t>
            </a:r>
            <a:r>
              <a:rPr lang="ja-JP" altLang="en-US" sz="4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トリミング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131840" y="1916832"/>
            <a:ext cx="1152128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072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円/楕円 6"/>
          <p:cNvSpPr/>
          <p:nvPr/>
        </p:nvSpPr>
        <p:spPr>
          <a:xfrm>
            <a:off x="2987824" y="1556792"/>
            <a:ext cx="504056" cy="50405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>
            <a:off x="2411760" y="1556792"/>
            <a:ext cx="504056" cy="504055"/>
          </a:xfrm>
          <a:prstGeom prst="ellipse">
            <a:avLst/>
          </a:prstGeom>
          <a:noFill/>
          <a:ln w="762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 rot="16200000" flipV="1">
            <a:off x="3265055" y="2359681"/>
            <a:ext cx="1008112" cy="5544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3275856" y="2996952"/>
            <a:ext cx="288032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トリミング</a:t>
            </a:r>
            <a:endParaRPr kumimoji="1" lang="ja-JP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rot="5400000" flipH="1" flipV="1">
            <a:off x="1295636" y="2672916"/>
            <a:ext cx="1728192" cy="792088"/>
          </a:xfrm>
          <a:prstGeom prst="straightConnector1">
            <a:avLst/>
          </a:prstGeom>
          <a:ln w="762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タイトル 1"/>
          <p:cNvSpPr txBox="1">
            <a:spLocks/>
          </p:cNvSpPr>
          <p:nvPr/>
        </p:nvSpPr>
        <p:spPr>
          <a:xfrm>
            <a:off x="1010789" y="3861048"/>
            <a:ext cx="1584176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回転</a:t>
            </a:r>
            <a:endParaRPr kumimoji="1" lang="ja-JP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noProof="0" dirty="0" smtClean="0">
                <a:latin typeface="+mj-lt"/>
                <a:ea typeface="+mj-ea"/>
                <a:cs typeface="+mj-cs"/>
              </a:rPr>
              <a:t>③</a:t>
            </a:r>
            <a:r>
              <a:rPr lang="ja-JP" altLang="en-US" sz="4400" dirty="0" smtClean="0">
                <a:latin typeface="+mj-lt"/>
                <a:ea typeface="+mj-ea"/>
                <a:cs typeface="+mj-cs"/>
              </a:rPr>
              <a:t>　画像の保存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072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円/楕円 4"/>
          <p:cNvSpPr/>
          <p:nvPr/>
        </p:nvSpPr>
        <p:spPr>
          <a:xfrm>
            <a:off x="539552" y="5229200"/>
            <a:ext cx="1152128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072" y="1407368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685800" y="230783"/>
            <a:ext cx="7772400" cy="893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4400" dirty="0" smtClean="0">
                <a:latin typeface="+mj-lt"/>
                <a:ea typeface="+mj-ea"/>
                <a:cs typeface="+mj-cs"/>
              </a:rPr>
              <a:t>④　スライドで再生</a:t>
            </a: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1979712" y="1628800"/>
            <a:ext cx="1152128" cy="7920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2636912"/>
            <a:ext cx="8229600" cy="1143000"/>
          </a:xfrm>
        </p:spPr>
        <p:txBody>
          <a:bodyPr>
            <a:normAutofit/>
          </a:bodyPr>
          <a:lstStyle/>
          <a:p>
            <a:r>
              <a:rPr lang="ja-JP" altLang="en-US" sz="5400" dirty="0" smtClean="0">
                <a:solidFill>
                  <a:srgbClr val="FFFF00"/>
                </a:solidFill>
              </a:rPr>
              <a:t>２</a:t>
            </a:r>
            <a:r>
              <a:rPr kumimoji="1" lang="ja-JP" altLang="en-US" sz="5400" dirty="0" smtClean="0">
                <a:solidFill>
                  <a:srgbClr val="FFFF00"/>
                </a:solidFill>
              </a:rPr>
              <a:t>．</a:t>
            </a:r>
            <a:r>
              <a:rPr kumimoji="1" lang="en-US" altLang="ja-JP" sz="5400" dirty="0" smtClean="0">
                <a:solidFill>
                  <a:srgbClr val="FFFF00"/>
                </a:solidFill>
              </a:rPr>
              <a:t>What’s missing?</a:t>
            </a:r>
            <a:endParaRPr kumimoji="1" lang="ja-JP" alt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/>
          <a:lstStyle/>
          <a:p>
            <a:pPr>
              <a:buNone/>
            </a:pPr>
            <a:r>
              <a:rPr lang="ja-JP" altLang="en-US" dirty="0" smtClean="0"/>
              <a:t>○児童の特性</a:t>
            </a:r>
            <a:endParaRPr lang="en-US" altLang="ja-JP" dirty="0" smtClean="0"/>
          </a:p>
          <a:p>
            <a:pPr>
              <a:buNone/>
            </a:pPr>
            <a:r>
              <a:rPr kumimoji="1" lang="ja-JP" altLang="en-US" sz="2800" dirty="0" smtClean="0"/>
              <a:t>・視覚優位の傾向にある。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・友だちと協力して活動する場面が少ない。</a:t>
            </a:r>
            <a:endParaRPr lang="en-US" altLang="ja-JP" sz="2800" dirty="0" smtClean="0"/>
          </a:p>
          <a:p>
            <a:pPr>
              <a:buNone/>
            </a:pPr>
            <a:endParaRPr kumimoji="1" lang="en-US" altLang="ja-JP" sz="2000" dirty="0" smtClean="0"/>
          </a:p>
          <a:p>
            <a:pPr>
              <a:buNone/>
            </a:pPr>
            <a:r>
              <a:rPr kumimoji="1" lang="ja-JP" altLang="en-US" dirty="0" smtClean="0"/>
              <a:t>◇ねらい</a:t>
            </a:r>
            <a:endParaRPr kumimoji="1" lang="en-US" altLang="ja-JP" dirty="0" smtClean="0"/>
          </a:p>
          <a:p>
            <a:pPr>
              <a:buNone/>
            </a:pPr>
            <a:r>
              <a:rPr lang="ja-JP" altLang="en-US" sz="2800" dirty="0" smtClean="0"/>
              <a:t>・短期記憶の強化　　・順番を待つ　　・集中力の持続</a:t>
            </a:r>
            <a:endParaRPr lang="en-US" altLang="ja-JP" sz="2800" dirty="0" smtClean="0"/>
          </a:p>
          <a:p>
            <a:pPr>
              <a:buNone/>
            </a:pPr>
            <a:r>
              <a:rPr kumimoji="1" lang="ja-JP" altLang="en-US" sz="2800" dirty="0" smtClean="0"/>
              <a:t>・勝敗を気にせずに活動する</a:t>
            </a:r>
            <a:endParaRPr kumimoji="1" lang="en-US" altLang="ja-JP" sz="2800" dirty="0" smtClean="0"/>
          </a:p>
          <a:p>
            <a:pPr>
              <a:buNone/>
            </a:pPr>
            <a:endParaRPr kumimoji="1" lang="en-US" altLang="ja-JP" sz="2000" dirty="0" smtClean="0"/>
          </a:p>
          <a:p>
            <a:pPr>
              <a:buNone/>
            </a:pPr>
            <a:r>
              <a:rPr lang="ja-JP" altLang="en-US" dirty="0" smtClean="0"/>
              <a:t>☆発展</a:t>
            </a:r>
            <a:endParaRPr lang="en-US" altLang="ja-JP" dirty="0" smtClean="0"/>
          </a:p>
          <a:p>
            <a:pPr>
              <a:buNone/>
            </a:pPr>
            <a:r>
              <a:rPr kumimoji="1" lang="ja-JP" altLang="en-US" sz="2800" dirty="0" smtClean="0"/>
              <a:t>・子どもの興味に応じて題材を容易に変更できる</a:t>
            </a:r>
            <a:endParaRPr kumimoji="1" lang="en-US" altLang="ja-JP" sz="2800" dirty="0" smtClean="0"/>
          </a:p>
          <a:p>
            <a:pPr>
              <a:buNone/>
            </a:pPr>
            <a:r>
              <a:rPr lang="ja-JP" altLang="en-US" sz="2800" dirty="0" smtClean="0"/>
              <a:t>・効果音などを追加し、活動をさらに盛り上げる</a:t>
            </a:r>
            <a:endParaRPr kumimoji="1" lang="ja-JP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154</Words>
  <Application>Microsoft Office PowerPoint</Application>
  <PresentationFormat>画面に合わせる (4:3)</PresentationFormat>
  <Paragraphs>47</Paragraphs>
  <Slides>14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Office テーマ</vt:lpstr>
      <vt:lpstr>ICTの手作り教材体験</vt:lpstr>
      <vt:lpstr>１．デジタル読み聞かせ</vt:lpstr>
      <vt:lpstr>スライド 3</vt:lpstr>
      <vt:lpstr>①　スキャン</vt:lpstr>
      <vt:lpstr>スライド 5</vt:lpstr>
      <vt:lpstr>スライド 6</vt:lpstr>
      <vt:lpstr>スライド 7</vt:lpstr>
      <vt:lpstr>２．What’s missing?</vt:lpstr>
      <vt:lpstr>スライド 9</vt:lpstr>
      <vt:lpstr>スライド 10</vt:lpstr>
      <vt:lpstr>スライド 11</vt:lpstr>
      <vt:lpstr>スライド 12</vt:lpstr>
      <vt:lpstr>スライド 13</vt:lpstr>
      <vt:lpstr>スライド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ICTの手作り教材体験</dc:title>
  <dc:creator>nt15</dc:creator>
  <cp:lastModifiedBy>nt15</cp:lastModifiedBy>
  <cp:revision>21</cp:revision>
  <dcterms:created xsi:type="dcterms:W3CDTF">2011-01-17T06:19:54Z</dcterms:created>
  <dcterms:modified xsi:type="dcterms:W3CDTF">2011-01-20T10:07:38Z</dcterms:modified>
</cp:coreProperties>
</file>